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9" r:id="rId2"/>
  </p:sldMasterIdLst>
  <p:notesMasterIdLst>
    <p:notesMasterId r:id="rId12"/>
  </p:notesMasterIdLst>
  <p:sldIdLst>
    <p:sldId id="256" r:id="rId3"/>
    <p:sldId id="257" r:id="rId4"/>
    <p:sldId id="258" r:id="rId5"/>
    <p:sldId id="259" r:id="rId6"/>
    <p:sldId id="272" r:id="rId7"/>
    <p:sldId id="271" r:id="rId8"/>
    <p:sldId id="273" r:id="rId9"/>
    <p:sldId id="275" r:id="rId10"/>
    <p:sldId id="274" r:id="rId11"/>
  </p:sldIdLst>
  <p:sldSz cx="9144000" cy="5143500" type="screen16x9"/>
  <p:notesSz cx="6858000" cy="9144000"/>
  <p:embeddedFontLst>
    <p:embeddedFont>
      <p:font typeface="Helvetica Neue" panose="020B0604020202020204" charset="0"/>
      <p:regular r:id="rId13"/>
      <p:bold r:id="rId14"/>
      <p:italic r:id="rId15"/>
      <p:boldItalic r:id="rId16"/>
    </p:embeddedFont>
    <p:embeddedFont>
      <p:font typeface="Montserrat" panose="020B0604020202020204" charset="-18"/>
      <p:regular r:id="rId17"/>
      <p:bold r:id="rId18"/>
      <p:italic r:id="rId19"/>
      <p:boldItalic r:id="rId20"/>
    </p:embeddedFont>
    <p:embeddedFont>
      <p:font typeface="Roboto" panose="020B0604020202020204" charset="0"/>
      <p:regular r:id="rId21"/>
      <p:bold r:id="rId22"/>
      <p:italic r:id="rId23"/>
      <p:boldItalic r:id="rId24"/>
    </p:embeddedFont>
    <p:embeddedFont>
      <p:font typeface="Roboto Slab" panose="020B0604020202020204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jqgH/YGxWdFL555M8qWe7tgBCwX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arzyna Jakubowska" initials="KJ" lastIdx="1" clrIdx="0">
    <p:extLst>
      <p:ext uri="{19B8F6BF-5375-455C-9EA6-DF929625EA0E}">
        <p15:presenceInfo xmlns:p15="http://schemas.microsoft.com/office/powerpoint/2012/main" userId="f56fc2dd3c97785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-474"/>
      </p:cViewPr>
      <p:guideLst>
        <p:guide orient="horz" pos="1512"/>
        <p:guide orient="horz" pos="2899"/>
        <p:guide pos="4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2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36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4349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1580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9620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5718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9852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opening sty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title" idx="2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sz="34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Slide Style">
  <p:cSld name="MAIN_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2" name="Google Shape;52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Screen Style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4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6" name="Google Shape;56;p4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7" name="Google Shape;57;p4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re text + Img Slide Style">
  <p:cSld name="CAPTION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44"/>
          <p:cNvPicPr preferRelativeResize="0"/>
          <p:nvPr/>
        </p:nvPicPr>
        <p:blipFill rotWithShape="1">
          <a:blip r:embed="rId2">
            <a:alphaModFix/>
          </a:blip>
          <a:srcRect l="3950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4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Features, round photo">
  <p:cSld name="CUSTOM_9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7" name="Google Shape;67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8" name="Google Shape;68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9" name="Google Shape;69;p4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46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sz="1800" b="0" i="0" u="none" strike="noStrike" cap="non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1" name="Google Shape;71;p46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46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46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46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sz="1800" b="0" i="0" u="none" strike="noStrike" cap="non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6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sz="1800" b="0" i="0" u="none" strike="noStrike" cap="non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76" name="Google Shape;76;p46"/>
          <p:cNvPicPr preferRelativeResize="0"/>
          <p:nvPr/>
        </p:nvPicPr>
        <p:blipFill rotWithShape="1">
          <a:blip r:embed="rId4">
            <a:alphaModFix/>
          </a:blip>
          <a:srcRect l="17202" r="17189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7" name="Google Shape;77;p46"/>
          <p:cNvPicPr preferRelativeResize="0"/>
          <p:nvPr/>
        </p:nvPicPr>
        <p:blipFill rotWithShape="1">
          <a:blip r:embed="rId5">
            <a:alphaModFix/>
          </a:blip>
          <a:srcRect l="17602" t="1333" r="17989" b="1342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8" name="Google Shape;78;p46"/>
          <p:cNvPicPr preferRelativeResize="0"/>
          <p:nvPr/>
        </p:nvPicPr>
        <p:blipFill rotWithShape="1">
          <a:blip r:embed="rId6">
            <a:alphaModFix/>
          </a:blip>
          <a:srcRect l="26005" t="16689" r="30257" b="16682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9" name="Google Shape;79;p46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46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46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46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sz="3000" b="0" i="0" u="none" strike="noStrike" cap="non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w Chapter - Light Blue">
  <p:cSld name="CUSTOM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47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86" name="Google Shape;86;p4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4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Violet">
  <p:cSld name="CUSTOM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48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91" name="Google Shape;91;p4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4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Red">
  <p:cSld name="CUSTOM_1_1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9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96" name="Google Shape;96;p4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4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Yellow">
  <p:cSld name="CUSTOM_1_1_1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50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01" name="Google Shape;101;p5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5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Light Green">
  <p:cSld name="CUSTOM_1_1_1_1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51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06" name="Google Shape;106;p5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5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Dark Blue">
  <p:cSld name="CUSTOM_1_1_1_1_1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52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11" name="Google Shape;111;p5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5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Style" type="blank">
  <p:cSld name="BLANK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5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5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+ Image Style">
  <p:cSld name="CUSTOM_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4"/>
          <p:cNvPicPr preferRelativeResize="0"/>
          <p:nvPr/>
        </p:nvPicPr>
        <p:blipFill rotWithShape="1">
          <a:blip r:embed="rId2">
            <a:alphaModFix/>
          </a:blip>
          <a:srcRect l="10533" r="1684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5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5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ty Slide Style">
  <p:cSld name="CUSTOM_7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5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55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 CHECKED">
  <p:cSld name="CUSTOM_7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5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5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5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56"/>
          <p:cNvCxnSpPr/>
          <p:nvPr/>
        </p:nvCxnSpPr>
        <p:spPr>
          <a:xfrm rot="10800000" flipH="1">
            <a:off x="861725" y="-29400"/>
            <a:ext cx="5100" cy="2464800"/>
          </a:xfrm>
          <a:prstGeom prst="straightConnector1">
            <a:avLst/>
          </a:prstGeom>
          <a:noFill/>
          <a:ln w="38100" cap="flat" cmpd="sng">
            <a:solidFill>
              <a:srgbClr val="64C3F5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Features with emoji Style">
  <p:cSld name="CUSTOM_8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5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und Photo and bullet points Style">
  <p:cSld name="CUSTOM_4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58"/>
          <p:cNvPicPr preferRelativeResize="0"/>
          <p:nvPr/>
        </p:nvPicPr>
        <p:blipFill rotWithShape="1">
          <a:blip r:embed="rId2">
            <a:alphaModFix/>
          </a:blip>
          <a:srcRect r="33466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lanced Slide Style">
  <p:cSld name="CUSTOM_5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59"/>
          <p:cNvPicPr preferRelativeResize="0"/>
          <p:nvPr/>
        </p:nvPicPr>
        <p:blipFill rotWithShape="1">
          <a:blip r:embed="rId2">
            <a:alphaModFix/>
          </a:blip>
          <a:srcRect l="14558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s Style">
  <p:cSld name="CUSTOM_2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60"/>
          <p:cNvPicPr preferRelativeResize="0"/>
          <p:nvPr/>
        </p:nvPicPr>
        <p:blipFill rotWithShape="1">
          <a:blip r:embed="rId2">
            <a:alphaModFix/>
          </a:blip>
          <a:srcRect l="16002" r="15783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60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lang="en" sz="3000" b="1" i="0" u="none" strike="noStrike" cap="non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" sz="30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000" b="1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sz="3000" b="1" i="0" u="none" strike="noStrike" cap="non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42" name="Google Shape;142;p6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6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tyle">
  <p:cSld name="CUSTOM_3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6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6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/3 Text - 1/3 Image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5"/>
          <p:cNvSpPr txBox="1">
            <a:spLocks noGrp="1"/>
          </p:cNvSpPr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5"/>
          <p:cNvSpPr txBox="1">
            <a:spLocks noGrp="1"/>
          </p:cNvSpPr>
          <p:nvPr>
            <p:ph type="title" idx="2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5"/>
          <p:cNvSpPr txBox="1">
            <a:spLocks noGrp="1"/>
          </p:cNvSpPr>
          <p:nvPr>
            <p:ph type="body" idx="1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2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49" name="Google Shape;149;p62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0" name="Google Shape;150;p62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0" name="Google Shape;17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6" name="Google Shape;176;p2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7" name="Google Shape;177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0" name="Google Shape;180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4" name="Google Shape;184;p2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5" name="Google Shape;185;p2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6" name="Google Shape;18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89" name="Google Shape;18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2" name="Google Shape;192;p2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Text - 1/2 Image">
  <p:cSld name="TITLE_AND_BODY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6"/>
          <p:cNvSpPr txBox="1">
            <a:spLocks noGrp="1"/>
          </p:cNvSpPr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6"/>
          <p:cNvSpPr txBox="1">
            <a:spLocks noGrp="1"/>
          </p:cNvSpPr>
          <p:nvPr>
            <p:ph type="title" idx="2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6"/>
          <p:cNvSpPr txBox="1">
            <a:spLocks noGrp="1"/>
          </p:cNvSpPr>
          <p:nvPr>
            <p:ph type="body" idx="1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lanced Slide Style">
  <p:cSld name="CUSTOM_5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0"/>
          <p:cNvPicPr preferRelativeResize="0"/>
          <p:nvPr/>
        </p:nvPicPr>
        <p:blipFill rotWithShape="1">
          <a:blip r:embed="rId2">
            <a:alphaModFix/>
          </a:blip>
          <a:srcRect l="14558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re text + Img Slide Style">
  <p:cSld name="CAPTION_ONLY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/>
          <p:cNvPicPr preferRelativeResize="0"/>
          <p:nvPr/>
        </p:nvPicPr>
        <p:blipFill rotWithShape="1">
          <a:blip r:embed="rId2">
            <a:alphaModFix/>
          </a:blip>
          <a:srcRect l="3950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2" name="Google Shape;202;p32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3" name="Google Shape;203;p32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 CHECKED">
  <p:cSld name="CUSTOM_7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w="9525" cap="flat" cmpd="sng">
            <a:solidFill>
              <a:srgbClr val="2DC5F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8" name="Google Shape;208;p3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33"/>
          <p:cNvCxnSpPr/>
          <p:nvPr/>
        </p:nvCxnSpPr>
        <p:spPr>
          <a:xfrm rot="10800000" flipH="1">
            <a:off x="861725" y="534795"/>
            <a:ext cx="5100" cy="2464800"/>
          </a:xfrm>
          <a:prstGeom prst="straightConnector1">
            <a:avLst/>
          </a:prstGeom>
          <a:noFill/>
          <a:ln w="38100" cap="flat" cmpd="sng">
            <a:solidFill>
              <a:srgbClr val="2DC5FA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Text - 2/3 Image">
  <p:cSld name="TITLE_AND_BODY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7"/>
          <p:cNvSpPr txBox="1">
            <a:spLocks noGrp="1"/>
          </p:cNvSpPr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7"/>
          <p:cNvSpPr txBox="1">
            <a:spLocks noGrp="1"/>
          </p:cNvSpPr>
          <p:nvPr>
            <p:ph type="title" idx="2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7"/>
          <p:cNvSpPr txBox="1">
            <a:spLocks noGrp="1"/>
          </p:cNvSpPr>
          <p:nvPr>
            <p:ph type="body" idx="1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3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>
  <p:cSld name="TITLE_ONLY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42" name="Google Shape;42;p40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w="19050" cap="flat" cmpd="sng">
            <a:solidFill>
              <a:srgbClr val="D0D0D0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43" name="Google Shape;43;p40"/>
          <p:cNvPicPr preferRelativeResize="0"/>
          <p:nvPr/>
        </p:nvPicPr>
        <p:blipFill rotWithShape="1">
          <a:blip r:embed="rId2">
            <a:alphaModFix/>
          </a:blip>
          <a:srcRect l="17192" r="17185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4" name="Google Shape;44;p4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4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4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21.png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 i="0" u="none" strike="noStrike" cap="non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5.jfif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4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36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"/>
          <p:cNvSpPr txBox="1">
            <a:spLocks noGrp="1"/>
          </p:cNvSpPr>
          <p:nvPr>
            <p:ph type="title"/>
          </p:nvPr>
        </p:nvSpPr>
        <p:spPr>
          <a:xfrm>
            <a:off x="167704" y="4496897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DATA ANALYTICS 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JAN-MARCH 2021 | IRONHACK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1"/>
          <p:cNvSpPr txBox="1">
            <a:spLocks noGrp="1"/>
          </p:cNvSpPr>
          <p:nvPr>
            <p:ph type="title" idx="2"/>
          </p:nvPr>
        </p:nvSpPr>
        <p:spPr>
          <a:xfrm>
            <a:off x="167704" y="385774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FINAL PROJECT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215;p1">
            <a:extLst>
              <a:ext uri="{FF2B5EF4-FFF2-40B4-BE49-F238E27FC236}">
                <a16:creationId xmlns:a16="http://schemas.microsoft.com/office/drawing/2014/main" id="{8791DF33-A507-4668-9F85-89BFD6D0E520}"/>
              </a:ext>
            </a:extLst>
          </p:cNvPr>
          <p:cNvSpPr txBox="1">
            <a:spLocks/>
          </p:cNvSpPr>
          <p:nvPr/>
        </p:nvSpPr>
        <p:spPr>
          <a:xfrm>
            <a:off x="167704" y="10869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sz="3400" b="1" i="0" u="none" strike="noStrike" cap="non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 i="0" u="none" strike="noStrike" cap="non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 i="0" u="none" strike="noStrike" cap="non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 i="0" u="none" strike="noStrike" cap="non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 i="0" u="none" strike="noStrike" cap="non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 i="0" u="none" strike="noStrike" cap="non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 i="0" u="none" strike="noStrike" cap="non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 i="0" u="none" strike="noStrike" cap="non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 i="0" u="none" strike="noStrike" cap="non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Income Classification</a:t>
            </a:r>
            <a:endParaRPr lang="pl-PL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053DEC-014C-41CD-BF3D-AF8BE5148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242" y="1746727"/>
            <a:ext cx="4448062" cy="31437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"/>
          <p:cNvSpPr txBox="1"/>
          <p:nvPr/>
        </p:nvSpPr>
        <p:spPr>
          <a:xfrm>
            <a:off x="4207919" y="732851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1" i="0" u="none" strike="noStrike" cap="none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sz="2300" b="1" i="0" u="none" strike="noStrike" cap="none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4" name="Google Shape;224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0"/>
            <a:ext cx="414169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1" i="0" u="none" strike="noStrike" cap="none" dirty="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E580ECF-F96E-43CB-A473-FC2E9F730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26" y="1444151"/>
            <a:ext cx="4009241" cy="2255198"/>
          </a:xfrm>
          <a:prstGeom prst="rect">
            <a:avLst/>
          </a:prstGeom>
        </p:spPr>
      </p:pic>
      <p:sp>
        <p:nvSpPr>
          <p:cNvPr id="10" name="Google Shape;232;p3">
            <a:extLst>
              <a:ext uri="{FF2B5EF4-FFF2-40B4-BE49-F238E27FC236}">
                <a16:creationId xmlns:a16="http://schemas.microsoft.com/office/drawing/2014/main" id="{6366F866-74D4-4627-806C-524C6582568B}"/>
              </a:ext>
            </a:extLst>
          </p:cNvPr>
          <p:cNvSpPr txBox="1"/>
          <p:nvPr/>
        </p:nvSpPr>
        <p:spPr>
          <a:xfrm>
            <a:off x="3006335" y="3699349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-US" sz="500" b="1" i="0" u="none" strike="noStrike" cap="none" dirty="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 kontist.com</a:t>
            </a:r>
            <a:endParaRPr sz="500" b="1" i="0" u="none" strike="noStrike" cap="none" dirty="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Google Shape;233;p3">
            <a:extLst>
              <a:ext uri="{FF2B5EF4-FFF2-40B4-BE49-F238E27FC236}">
                <a16:creationId xmlns:a16="http://schemas.microsoft.com/office/drawing/2014/main" id="{F5AFE23F-8300-4192-ACD2-7800755EBE10}"/>
              </a:ext>
            </a:extLst>
          </p:cNvPr>
          <p:cNvSpPr txBox="1"/>
          <p:nvPr/>
        </p:nvSpPr>
        <p:spPr>
          <a:xfrm>
            <a:off x="4572000" y="1610699"/>
            <a:ext cx="3872100" cy="2566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opic introduction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Different approaches in building the model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Key Findings 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Future Improvement possibilities</a:t>
            </a:r>
            <a:endParaRPr sz="14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"/>
          <p:cNvSpPr txBox="1"/>
          <p:nvPr/>
        </p:nvSpPr>
        <p:spPr>
          <a:xfrm>
            <a:off x="585600" y="900825"/>
            <a:ext cx="47385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Income Data Set</a:t>
            </a:r>
            <a:endParaRPr sz="2300" b="0" i="0" u="none" strike="noStrike" cap="none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p3"/>
          <p:cNvSpPr txBox="1"/>
          <p:nvPr/>
        </p:nvSpPr>
        <p:spPr>
          <a:xfrm>
            <a:off x="585600" y="1612125"/>
            <a:ext cx="7729500" cy="4409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1" u="none" strike="noStrike" cap="none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Short summary </a:t>
            </a:r>
            <a:endParaRPr sz="1400" b="1" i="1" u="none" strike="noStrike" cap="none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Data set of 32561 rows and 15 columns</a:t>
            </a:r>
          </a:p>
          <a:p>
            <a:pPr marL="457200" indent="-317500">
              <a:lnSpc>
                <a:spcPct val="150000"/>
              </a:lnSpc>
              <a:buSzPts val="1400"/>
              <a:buFont typeface="Montserrat"/>
              <a:buAutoNum type="arabicPeriod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38 countries (most records from </a:t>
            </a:r>
          </a:p>
          <a:p>
            <a:pPr marL="139700">
              <a:lnSpc>
                <a:spcPct val="150000"/>
              </a:lnSpc>
              <a:buSzPts val="1400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     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North America)</a:t>
            </a:r>
          </a:p>
          <a:p>
            <a:pPr marL="1397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3.    Imbalanced data ( 76% &lt;= 50k,  24% &gt;50k),</a:t>
            </a:r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6E7E3C9A-9CD4-454C-8E38-9FF42459D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9451" y="405680"/>
            <a:ext cx="3535539" cy="3214126"/>
          </a:xfrm>
          <a:prstGeom prst="rect">
            <a:avLst/>
          </a:prstGeom>
        </p:spPr>
      </p:pic>
      <p:pic>
        <p:nvPicPr>
          <p:cNvPr id="7" name="Picture 6" descr="Table&#10;&#10;Description automatically generated with medium confidence">
            <a:extLst>
              <a:ext uri="{FF2B5EF4-FFF2-40B4-BE49-F238E27FC236}">
                <a16:creationId xmlns:a16="http://schemas.microsoft.com/office/drawing/2014/main" id="{B074A4F8-2A24-4BEB-B568-495445AAF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208" y="3307976"/>
            <a:ext cx="5441353" cy="1429844"/>
          </a:xfrm>
          <a:prstGeom prst="rect">
            <a:avLst/>
          </a:prstGeom>
        </p:spPr>
      </p:pic>
      <p:pic>
        <p:nvPicPr>
          <p:cNvPr id="12" name="Google Shape;224;p2">
            <a:extLst>
              <a:ext uri="{FF2B5EF4-FFF2-40B4-BE49-F238E27FC236}">
                <a16:creationId xmlns:a16="http://schemas.microsoft.com/office/drawing/2014/main" id="{BF322782-7259-4EC2-9741-0C030C3CA9E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0" y="0"/>
            <a:ext cx="3227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"/>
          <p:cNvSpPr txBox="1"/>
          <p:nvPr/>
        </p:nvSpPr>
        <p:spPr>
          <a:xfrm>
            <a:off x="311727" y="381379"/>
            <a:ext cx="56907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Building the model</a:t>
            </a:r>
            <a:endParaRPr sz="2300" b="0" i="0" u="none" strike="noStrike" cap="none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4756C53-4330-4126-A49B-8B64EC1997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322464"/>
              </p:ext>
            </p:extLst>
          </p:nvPr>
        </p:nvGraphicFramePr>
        <p:xfrm>
          <a:off x="1523999" y="1092679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22297012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4942749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Raw Data</a:t>
                      </a:r>
                      <a:endParaRPr lang="pl-PL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  <a:endParaRPr lang="pl-PL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289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  <a:endParaRPr lang="pl-PL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0,80</a:t>
                      </a:r>
                      <a:endParaRPr lang="pl-PL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982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Kappa</a:t>
                      </a:r>
                      <a:endParaRPr lang="pl-PL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0,31</a:t>
                      </a:r>
                      <a:endParaRPr lang="pl-PL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462335"/>
                  </a:ext>
                </a:extLst>
              </a:tr>
            </a:tbl>
          </a:graphicData>
        </a:graphic>
      </p:graphicFrame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1913248A-1F03-4194-8E39-0FEA7BCC5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077" y="2162121"/>
            <a:ext cx="3295238" cy="2600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"/>
          <p:cNvSpPr txBox="1"/>
          <p:nvPr/>
        </p:nvSpPr>
        <p:spPr>
          <a:xfrm>
            <a:off x="4207919" y="732851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1" i="0" u="none" strike="noStrike" cap="none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4" name="Google Shape;224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0"/>
            <a:ext cx="414169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1" i="0" u="none" strike="noStrike" cap="none" dirty="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232;p3">
            <a:extLst>
              <a:ext uri="{FF2B5EF4-FFF2-40B4-BE49-F238E27FC236}">
                <a16:creationId xmlns:a16="http://schemas.microsoft.com/office/drawing/2014/main" id="{6366F866-74D4-4627-806C-524C6582568B}"/>
              </a:ext>
            </a:extLst>
          </p:cNvPr>
          <p:cNvSpPr txBox="1"/>
          <p:nvPr/>
        </p:nvSpPr>
        <p:spPr>
          <a:xfrm>
            <a:off x="3006335" y="3699349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-US" sz="500" b="1" i="0" u="none" strike="noStrike" cap="none" dirty="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 kontist.com</a:t>
            </a:r>
            <a:endParaRPr sz="500" b="1" i="0" u="none" strike="noStrike" cap="none" dirty="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Google Shape;233;p3">
            <a:extLst>
              <a:ext uri="{FF2B5EF4-FFF2-40B4-BE49-F238E27FC236}">
                <a16:creationId xmlns:a16="http://schemas.microsoft.com/office/drawing/2014/main" id="{F5AFE23F-8300-4192-ACD2-7800755EBE10}"/>
              </a:ext>
            </a:extLst>
          </p:cNvPr>
          <p:cNvSpPr txBox="1"/>
          <p:nvPr/>
        </p:nvSpPr>
        <p:spPr>
          <a:xfrm>
            <a:off x="4572000" y="1444151"/>
            <a:ext cx="3872100" cy="2566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Cleaning the data</a:t>
            </a:r>
            <a:endParaRPr lang="en-US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Trying out different transformations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Grouping different columns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Over-sampling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Under-sampling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Comparing different models</a:t>
            </a:r>
            <a:endParaRPr sz="14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F2DA3A-39D5-428E-871D-AD3881FDF7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25751"/>
            <a:ext cx="4508222" cy="266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36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"/>
          <p:cNvSpPr txBox="1"/>
          <p:nvPr/>
        </p:nvSpPr>
        <p:spPr>
          <a:xfrm>
            <a:off x="296488" y="372922"/>
            <a:ext cx="56907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best model</a:t>
            </a:r>
            <a:endParaRPr sz="2300" b="0" i="0" u="none" strike="noStrike" cap="none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4756C53-4330-4126-A49B-8B64EC1997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170251"/>
              </p:ext>
            </p:extLst>
          </p:nvPr>
        </p:nvGraphicFramePr>
        <p:xfrm>
          <a:off x="1524000" y="1084222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22297012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4942749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Best Model (attempt 9)</a:t>
                      </a:r>
                      <a:endParaRPr lang="pl-PL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  <a:endParaRPr lang="pl-PL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289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  <a:endParaRPr lang="pl-PL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0,86  ( + 0.06 )</a:t>
                      </a:r>
                      <a:endParaRPr lang="pl-PL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982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Kappa</a:t>
                      </a:r>
                      <a:endParaRPr lang="pl-PL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0,72  ( + 0.41 )</a:t>
                      </a:r>
                      <a:endParaRPr lang="pl-PL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462335"/>
                  </a:ext>
                </a:extLst>
              </a:tr>
            </a:tbl>
          </a:graphicData>
        </a:graphic>
      </p:graphicFrame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F19D11FE-73B3-47E0-9AAA-6E44F799C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600" y="2196742"/>
            <a:ext cx="3200000" cy="2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47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"/>
          <p:cNvSpPr txBox="1"/>
          <p:nvPr/>
        </p:nvSpPr>
        <p:spPr>
          <a:xfrm>
            <a:off x="54643" y="-79880"/>
            <a:ext cx="56907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Key findings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Picture 6" descr="Table, timeline&#10;&#10;Description automatically generated">
            <a:extLst>
              <a:ext uri="{FF2B5EF4-FFF2-40B4-BE49-F238E27FC236}">
                <a16:creationId xmlns:a16="http://schemas.microsoft.com/office/drawing/2014/main" id="{3E7D538C-EE23-48FA-AD35-B9B7072AC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057" y="3247356"/>
            <a:ext cx="4702907" cy="970878"/>
          </a:xfrm>
          <a:prstGeom prst="rect">
            <a:avLst/>
          </a:prstGeom>
        </p:spPr>
      </p:pic>
      <p:pic>
        <p:nvPicPr>
          <p:cNvPr id="13" name="Picture 1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9DA32AA-D15A-484B-A31D-377434F2CE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9327" y="329945"/>
            <a:ext cx="704948" cy="714475"/>
          </a:xfrm>
          <a:prstGeom prst="rect">
            <a:avLst/>
          </a:prstGeom>
        </p:spPr>
      </p:pic>
      <p:pic>
        <p:nvPicPr>
          <p:cNvPr id="15" name="Picture 14" descr="Chart, bubble chart&#10;&#10;Description automatically generated">
            <a:extLst>
              <a:ext uri="{FF2B5EF4-FFF2-40B4-BE49-F238E27FC236}">
                <a16:creationId xmlns:a16="http://schemas.microsoft.com/office/drawing/2014/main" id="{681E3710-3225-48F8-88A9-56FE47BA20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985" y="1248060"/>
            <a:ext cx="8438029" cy="14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4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"/>
          <p:cNvSpPr txBox="1"/>
          <p:nvPr/>
        </p:nvSpPr>
        <p:spPr>
          <a:xfrm>
            <a:off x="54643" y="-79880"/>
            <a:ext cx="56907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Key findings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535EA7-1656-432D-BDBD-0F8AF1800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754" y="416981"/>
            <a:ext cx="1367239" cy="4309536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55BC2A0B-2495-4871-9709-8E50065B9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5958" y="1175662"/>
            <a:ext cx="3510562" cy="300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4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"/>
          <p:cNvSpPr txBox="1"/>
          <p:nvPr/>
        </p:nvSpPr>
        <p:spPr>
          <a:xfrm>
            <a:off x="4207919" y="732851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1" i="0" u="none" strike="noStrike" cap="none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4" name="Google Shape;224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0"/>
            <a:ext cx="414169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1" i="0" u="none" strike="noStrike" cap="none" dirty="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232;p3">
            <a:extLst>
              <a:ext uri="{FF2B5EF4-FFF2-40B4-BE49-F238E27FC236}">
                <a16:creationId xmlns:a16="http://schemas.microsoft.com/office/drawing/2014/main" id="{6366F866-74D4-4627-806C-524C6582568B}"/>
              </a:ext>
            </a:extLst>
          </p:cNvPr>
          <p:cNvSpPr txBox="1"/>
          <p:nvPr/>
        </p:nvSpPr>
        <p:spPr>
          <a:xfrm>
            <a:off x="3006335" y="3699349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-US" sz="500" b="1" i="0" u="none" strike="noStrike" cap="none" dirty="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 kontist.com</a:t>
            </a:r>
            <a:endParaRPr sz="500" b="1" i="0" u="none" strike="noStrike" cap="none" dirty="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Google Shape;233;p3">
            <a:extLst>
              <a:ext uri="{FF2B5EF4-FFF2-40B4-BE49-F238E27FC236}">
                <a16:creationId xmlns:a16="http://schemas.microsoft.com/office/drawing/2014/main" id="{F5AFE23F-8300-4192-ACD2-7800755EBE10}"/>
              </a:ext>
            </a:extLst>
          </p:cNvPr>
          <p:cNvSpPr txBox="1"/>
          <p:nvPr/>
        </p:nvSpPr>
        <p:spPr>
          <a:xfrm>
            <a:off x="4652683" y="1718491"/>
            <a:ext cx="3872100" cy="2566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Gathering more balanced data</a:t>
            </a:r>
            <a:endParaRPr lang="en-US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Cleaner features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More diverse features</a:t>
            </a: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Bigger samples</a:t>
            </a:r>
          </a:p>
        </p:txBody>
      </p:sp>
      <p:pic>
        <p:nvPicPr>
          <p:cNvPr id="3" name="Picture 2" descr="A picture containing text, outdoor, sign, green&#10;&#10;Description automatically generated">
            <a:extLst>
              <a:ext uri="{FF2B5EF4-FFF2-40B4-BE49-F238E27FC236}">
                <a16:creationId xmlns:a16="http://schemas.microsoft.com/office/drawing/2014/main" id="{61028069-99CB-49FD-96AD-DC6271FED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870" y="654875"/>
            <a:ext cx="3781953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7863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148</Words>
  <Application>Microsoft Office PowerPoint</Application>
  <PresentationFormat>On-screen Show (16:9)</PresentationFormat>
  <Paragraphs>46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Montserrat</vt:lpstr>
      <vt:lpstr>Helvetica Neue</vt:lpstr>
      <vt:lpstr>Roboto</vt:lpstr>
      <vt:lpstr>Roboto Slab</vt:lpstr>
      <vt:lpstr>Simple Light</vt:lpstr>
      <vt:lpstr>Simple Light</vt:lpstr>
      <vt:lpstr>DATA ANALYTICS  JAN-MARCH 2021 | IRONHACK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JAN-MARCH 2021 | IRONHACK</dc:title>
  <cp:lastModifiedBy>Katarzyna Jakubowska</cp:lastModifiedBy>
  <cp:revision>16</cp:revision>
  <dcterms:modified xsi:type="dcterms:W3CDTF">2021-03-11T17:07:37Z</dcterms:modified>
</cp:coreProperties>
</file>